
<file path=[Content_Types].xml><?xml version="1.0" encoding="utf-8"?>
<Types xmlns="http://schemas.openxmlformats.org/package/2006/content-types">
  <Default Extension="png" ContentType="image/png"/>
  <Default Extension="jpeg" ContentType="image/jpe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5"/>
  </p:notesMasterIdLst>
  <p:sldIdLst>
    <p:sldId id="262" r:id="rId4"/>
    <p:sldId id="257" r:id="rId6"/>
    <p:sldId id="305" r:id="rId7"/>
    <p:sldId id="306" r:id="rId8"/>
    <p:sldId id="307" r:id="rId9"/>
    <p:sldId id="308" r:id="rId10"/>
    <p:sldId id="309" r:id="rId11"/>
    <p:sldId id="256" r:id="rId12"/>
    <p:sldId id="312" r:id="rId13"/>
    <p:sldId id="313" r:id="rId14"/>
    <p:sldId id="310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14" r:id="rId24"/>
    <p:sldId id="323" r:id="rId25"/>
    <p:sldId id="264" r:id="rId26"/>
    <p:sldId id="324" r:id="rId27"/>
    <p:sldId id="284" r:id="rId28"/>
    <p:sldId id="325" r:id="rId29"/>
    <p:sldId id="326" r:id="rId30"/>
    <p:sldId id="327" r:id="rId31"/>
    <p:sldId id="350" r:id="rId32"/>
    <p:sldId id="351" r:id="rId33"/>
    <p:sldId id="349" r:id="rId34"/>
    <p:sldId id="267" r:id="rId35"/>
    <p:sldId id="353" r:id="rId36"/>
    <p:sldId id="354" r:id="rId37"/>
    <p:sldId id="355" r:id="rId38"/>
    <p:sldId id="356" r:id="rId39"/>
    <p:sldId id="265" r:id="rId40"/>
    <p:sldId id="357" r:id="rId41"/>
    <p:sldId id="358" r:id="rId42"/>
    <p:sldId id="359" r:id="rId43"/>
    <p:sldId id="266" r:id="rId44"/>
    <p:sldId id="361" r:id="rId45"/>
    <p:sldId id="363" r:id="rId46"/>
    <p:sldId id="364" r:id="rId47"/>
    <p:sldId id="365" r:id="rId48"/>
    <p:sldId id="366" r:id="rId49"/>
    <p:sldId id="367" r:id="rId50"/>
    <p:sldId id="269" r:id="rId51"/>
    <p:sldId id="368" r:id="rId52"/>
  </p:sldIdLst>
  <p:sldSz cx="12192000" cy="6858000"/>
  <p:notesSz cx="6858000" cy="9144000"/>
  <p:embeddedFontLst>
    <p:embeddedFont>
      <p:font typeface="华文行楷" panose="02010800040101010101" pitchFamily="2" charset="-122"/>
      <p:regular r:id="rId56"/>
    </p:embeddedFont>
    <p:embeddedFont>
      <p:font typeface="华文楷体" panose="02010600040101010101" pitchFamily="2" charset="-122"/>
      <p:regular r:id="rId57"/>
    </p:embeddedFont>
    <p:embeddedFont>
      <p:font typeface="隶书" panose="02010509060101010101" pitchFamily="49" charset="-122"/>
      <p:regular r:id="rId58"/>
    </p:embeddedFont>
    <p:embeddedFont>
      <p:font typeface="等线" panose="02010600030101010101" charset="-122"/>
      <p:regular r:id="rId59"/>
    </p:embeddedFont>
    <p:embeddedFont>
      <p:font typeface="等线 Light" panose="02010600030101010101" charset="-122"/>
      <p:regular r:id="rId6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841B1F"/>
    <a:srgbClr val="B19040"/>
    <a:srgbClr val="ECE6DB"/>
    <a:srgbClr val="E77E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96" y="150"/>
      </p:cViewPr>
      <p:guideLst>
        <p:guide orient="horz" pos="2286"/>
        <p:guide pos="389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0" Type="http://schemas.openxmlformats.org/officeDocument/2006/relationships/font" Target="fonts/font5.fntdata"/><Relationship Id="rId6" Type="http://schemas.openxmlformats.org/officeDocument/2006/relationships/slide" Target="slides/slide2.xml"/><Relationship Id="rId59" Type="http://schemas.openxmlformats.org/officeDocument/2006/relationships/font" Target="fonts/font4.fntdata"/><Relationship Id="rId58" Type="http://schemas.openxmlformats.org/officeDocument/2006/relationships/font" Target="fonts/font3.fntdata"/><Relationship Id="rId57" Type="http://schemas.openxmlformats.org/officeDocument/2006/relationships/font" Target="fonts/font2.fntdata"/><Relationship Id="rId56" Type="http://schemas.openxmlformats.org/officeDocument/2006/relationships/font" Target="fonts/font1.fntdata"/><Relationship Id="rId55" Type="http://schemas.openxmlformats.org/officeDocument/2006/relationships/tableStyles" Target="tableStyles.xml"/><Relationship Id="rId54" Type="http://schemas.openxmlformats.org/officeDocument/2006/relationships/viewProps" Target="viewProps.xml"/><Relationship Id="rId53" Type="http://schemas.openxmlformats.org/officeDocument/2006/relationships/presProps" Target="presProps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3C947-CB61-4023-903F-AA85463CD9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B0A2B7-B28A-4F6C-9997-A59FE58D76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522C117-CA90-4BC7-8531-DEAE0A3B8B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51484FC-E915-4D99-9AE9-EDAE95ED3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背景图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背景图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p14:dur="10" advClick="0" advTm="3000">
        <p:circle/>
      </p:transition>
    </mc:Choice>
    <mc:Fallback>
      <p:transition advClick="0" advTm="3000">
        <p:circl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microsoft.com/office/2007/relationships/media" Target="../media/media1.mp3"/><Relationship Id="rId4" Type="http://schemas.openxmlformats.org/officeDocument/2006/relationships/audio" Target="../media/media1.mp3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8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8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8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6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4.png"/><Relationship Id="rId1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5.png"/><Relationship Id="rId1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6.jpe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3.png"/><Relationship Id="rId1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8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5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8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6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8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8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0.png"/><Relationship Id="rId3" Type="http://schemas.openxmlformats.org/officeDocument/2006/relationships/hyperlink" Target="&#22909;&#20102;&#27468;%20.mp3" TargetMode="Externa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1.png"/><Relationship Id="rId1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2.png"/><Relationship Id="rId1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2.jpeg"/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3.png"/><Relationship Id="rId1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4.png"/><Relationship Id="rId1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5.jpe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4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5.jpe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6.png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jpe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5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9354" y="-185530"/>
            <a:ext cx="2722646" cy="483704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96191" y="1331918"/>
            <a:ext cx="7802880" cy="21228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6000" dirty="0">
                <a:latin typeface="华文行楷" panose="02010800040101010101" pitchFamily="2" charset="-122"/>
                <a:ea typeface="华文行楷" panose="02010800040101010101" pitchFamily="2" charset="-122"/>
              </a:rPr>
              <a:t>生命境界的盲瞽与醒悟</a:t>
            </a:r>
            <a:endParaRPr kumimoji="1" lang="zh-CN" altLang="en-US" sz="6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r>
              <a:rPr kumimoji="1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西北大学     吴迎君</a:t>
            </a:r>
            <a:r>
              <a:rPr kumimoji="1"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endParaRPr kumimoji="1" lang="en-US" altLang="zh-CN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529" y="4364600"/>
            <a:ext cx="4492761" cy="3048006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4812775" cy="4010646"/>
          </a:xfrm>
          <a:prstGeom prst="rect">
            <a:avLst/>
          </a:prstGeom>
        </p:spPr>
      </p:pic>
      <p:pic>
        <p:nvPicPr>
          <p:cNvPr id="3" name="香菱学诗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94439" y="5814391"/>
            <a:ext cx="304800" cy="304800"/>
          </a:xfrm>
          <a:prstGeom prst="rect">
            <a:avLst/>
          </a:prstGeom>
        </p:spPr>
      </p:pic>
      <p:pic>
        <p:nvPicPr>
          <p:cNvPr id="8" name="图片 7" descr="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905" y="3724275"/>
            <a:ext cx="4771390" cy="3190240"/>
          </a:xfrm>
          <a:prstGeom prst="rect">
            <a:avLst/>
          </a:prstGeom>
          <a:effectLst>
            <a:softEdge rad="63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000">
        <p:circle/>
      </p:transition>
    </mc:Choice>
    <mc:Fallback>
      <p:transition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5" name="内容占位符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515" y="652145"/>
            <a:ext cx="3624580" cy="56794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9460" y="1736090"/>
            <a:ext cx="7226935" cy="3955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950" y="1568338"/>
            <a:ext cx="3979544" cy="397954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979035" y="2277110"/>
            <a:ext cx="5716905" cy="2122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800" dirty="0"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r>
              <a:rPr lang="zh-CN" altLang="en-US" sz="2000" dirty="0">
                <a:latin typeface="隶书" panose="02010509060101010101" pitchFamily="49" charset="-122"/>
                <a:ea typeface="隶书" panose="02010509060101010101" pitchFamily="49" charset="-122"/>
              </a:rPr>
              <a:t>《红楼梦》是中国古典小说的最高峰，被誉为“文学圣经”。有评论家说，几千年中国文学史，假如只有一部《红楼梦》，它的光辉也足以照亮古今中外。</a:t>
            </a:r>
            <a:endParaRPr lang="zh-CN" altLang="en-US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2" name="图片 11" descr="u=3714184313,2058116588&amp;fm=27&amp;gp=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1645" y="2552700"/>
            <a:ext cx="1543685" cy="3088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950" y="1568338"/>
            <a:ext cx="3979544" cy="397954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979035" y="2277110"/>
            <a:ext cx="5590540" cy="1660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800" dirty="0">
                <a:latin typeface="隶书" panose="02010509060101010101" pitchFamily="49" charset="-122"/>
                <a:ea typeface="隶书" panose="02010509060101010101" pitchFamily="49" charset="-122"/>
              </a:rPr>
              <a:t>  </a:t>
            </a:r>
            <a:r>
              <a:rPr lang="zh-CN" altLang="en-US" sz="2000" dirty="0">
                <a:latin typeface="隶书" panose="02010509060101010101" pitchFamily="49" charset="-122"/>
                <a:ea typeface="隶书" panose="02010509060101010101" pitchFamily="49" charset="-122"/>
              </a:rPr>
              <a:t>但是，《红楼梦》的好梦难圆，现存于世的曹雪芹原著的《红楼梦》只有八十回残本，真乃人生一大憾事！</a:t>
            </a:r>
            <a:endParaRPr lang="zh-CN" altLang="en-US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2" name="图片 11" descr="u=3714184313,2058116588&amp;fm=27&amp;gp=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1645" y="2552700"/>
            <a:ext cx="1543685" cy="3088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950" y="1568338"/>
            <a:ext cx="3979544" cy="397954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979035" y="2277110"/>
            <a:ext cx="5590540" cy="2122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800" dirty="0">
                <a:latin typeface="隶书" panose="02010509060101010101" pitchFamily="49" charset="-122"/>
                <a:ea typeface="隶书" panose="02010509060101010101" pitchFamily="49" charset="-122"/>
              </a:rPr>
              <a:t>  </a:t>
            </a:r>
            <a:r>
              <a:rPr lang="zh-CN" altLang="en-US" sz="2000" dirty="0">
                <a:latin typeface="隶书" panose="02010509060101010101" pitchFamily="49" charset="-122"/>
                <a:ea typeface="隶书" panose="02010509060101010101" pitchFamily="49" charset="-122"/>
              </a:rPr>
              <a:t>现在流行的一百二十回全本，后四十回是由高鹗续写的，远远无法企及前八十回的水平，是狗尾续貂之文，很容易误导我们曲解《红楼梦》的真精神、真境界。</a:t>
            </a:r>
            <a:endParaRPr lang="zh-CN" altLang="en-US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2" name="图片 11" descr="u=3714184313,2058116588&amp;fm=27&amp;gp=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1645" y="2552700"/>
            <a:ext cx="1543685" cy="3088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572009" y="2138138"/>
            <a:ext cx="6233735" cy="4276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</a:rPr>
              <a:t>●</a:t>
            </a:r>
            <a:r>
              <a:rPr kumimoji="1" lang="zh-CN" sz="2000" dirty="0"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除了细细体会《红楼梦》前八十回的伏笔线索，我们还可以用一种独特的方式接近“足本红楼”的世界：《红楼梦》《金瓶梅》的合璧阅读。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</a:t>
            </a:r>
            <a:r>
              <a:rPr kumimoji="1" lang="zh-CN" sz="20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兰陵笑笑生的《金瓶梅》，是中国第一部文人独立创作的长篇小说，与《三国演义》、《水浒传》、《西游记》并称为明代“四大奇书”。我们今天通常说的“四大名著”，与“四大奇书”的区别，就是用清代的《红楼梦》替换掉明代的《金瓶梅》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思考启发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265" y="2301240"/>
            <a:ext cx="4572009" cy="457200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584960" y="1449070"/>
            <a:ext cx="9220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2400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那么，我们如何接近和领会《红楼梦》八十回后的“原本世界”呢？</a:t>
            </a:r>
            <a:r>
              <a:rPr kumimoji="1" lang="en-US" altLang="zh-CN" sz="2400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 </a:t>
            </a:r>
            <a:endParaRPr lang="en-US" altLang="zh-CN" sz="2400"/>
          </a:p>
        </p:txBody>
      </p:sp>
      <p:pic>
        <p:nvPicPr>
          <p:cNvPr id="7" name="图片 6" descr="未标题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10" y="2501900"/>
            <a:ext cx="2291080" cy="4371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3000">
        <p15:prstTrans prst="prestige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90" y="1568338"/>
            <a:ext cx="3979544" cy="397954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417185" y="2233930"/>
            <a:ext cx="5367020" cy="2122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</a:t>
            </a:r>
            <a:r>
              <a:rPr lang="zh-CN" altLang="en-US" sz="2000" dirty="0">
                <a:latin typeface="隶书" panose="02010509060101010101" pitchFamily="49" charset="-122"/>
                <a:ea typeface="隶书" panose="02010509060101010101" pitchFamily="49" charset="-122"/>
              </a:rPr>
              <a:t>《红楼梦》是在继承和发展《金瓶梅》的基础上写作的，脂砚斋评点《红楼梦》第十三回时有言：“写个个皆到，全无安逸之笔，深得金瓶阃奥。”</a:t>
            </a:r>
            <a:endParaRPr lang="zh-CN" altLang="en-US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0" name="图片 9" descr="u=3714184313,2058116588&amp;fm=27&amp;gp=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460000">
            <a:off x="2449195" y="2745740"/>
            <a:ext cx="1329055" cy="265874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lum bright="6000"/>
          </a:blip>
          <a:stretch>
            <a:fillRect/>
          </a:stretch>
        </p:blipFill>
        <p:spPr>
          <a:xfrm rot="900000">
            <a:off x="3359150" y="2741930"/>
            <a:ext cx="1339850" cy="1672590"/>
          </a:xfrm>
          <a:prstGeom prst="rect">
            <a:avLst/>
          </a:prstGeom>
          <a:effectLst>
            <a:reflection blurRad="6350" stA="50000" endA="300" endPos="38500" dist="508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90" y="1568338"/>
            <a:ext cx="3979544" cy="397954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417185" y="2233930"/>
            <a:ext cx="5367020" cy="2122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</a:t>
            </a:r>
            <a:r>
              <a:rPr lang="zh-CN" altLang="en-US" sz="2000" dirty="0">
                <a:latin typeface="隶书" panose="02010509060101010101" pitchFamily="49" charset="-122"/>
                <a:ea typeface="隶书" panose="02010509060101010101" pitchFamily="49" charset="-122"/>
              </a:rPr>
              <a:t>哈佛大学华人学者田晓菲认为，《红楼梦》是对《金瓶梅》的改写、重写。——这一观点或许值得商榷，不过如果说“《金瓶梅》是《红楼梦》之祖”，大致是可以成立的。</a:t>
            </a:r>
            <a:endParaRPr lang="zh-CN" altLang="en-US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0" name="图片 9" descr="u=3714184313,2058116588&amp;fm=27&amp;gp=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460000">
            <a:off x="2449195" y="2745740"/>
            <a:ext cx="1329055" cy="265874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lum bright="6000"/>
          </a:blip>
          <a:stretch>
            <a:fillRect/>
          </a:stretch>
        </p:blipFill>
        <p:spPr>
          <a:xfrm rot="900000">
            <a:off x="3359150" y="2741930"/>
            <a:ext cx="1339850" cy="1672590"/>
          </a:xfrm>
          <a:prstGeom prst="rect">
            <a:avLst/>
          </a:prstGeom>
          <a:effectLst>
            <a:reflection blurRad="6350" stA="50000" endA="300" endPos="38500" dist="508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90" y="1568338"/>
            <a:ext cx="3979544" cy="397954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417185" y="2233930"/>
            <a:ext cx="5367020" cy="1660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</a:t>
            </a:r>
            <a:r>
              <a:rPr lang="zh-CN" altLang="en-US" sz="2000" dirty="0">
                <a:latin typeface="隶书" panose="02010509060101010101" pitchFamily="49" charset="-122"/>
                <a:ea typeface="隶书" panose="02010509060101010101" pitchFamily="49" charset="-122"/>
              </a:rPr>
              <a:t>中国古典小说在明清两代达到历史高峰，其中，《红楼梦》是最高峰，《金瓶梅》是仅次于《红楼梦》的次高峰。</a:t>
            </a:r>
            <a:endParaRPr lang="zh-CN" altLang="en-US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0" name="图片 9" descr="u=3714184313,2058116588&amp;fm=27&amp;gp=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460000">
            <a:off x="2449195" y="2745740"/>
            <a:ext cx="1329055" cy="265874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lum bright="6000"/>
          </a:blip>
          <a:stretch>
            <a:fillRect/>
          </a:stretch>
        </p:blipFill>
        <p:spPr>
          <a:xfrm rot="900000">
            <a:off x="3359150" y="2741930"/>
            <a:ext cx="1339850" cy="1672590"/>
          </a:xfrm>
          <a:prstGeom prst="rect">
            <a:avLst/>
          </a:prstGeom>
          <a:effectLst>
            <a:reflection blurRad="6350" stA="50000" endA="300" endPos="38500" dist="508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161155" y="1626870"/>
            <a:ext cx="6847205" cy="4154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sz="2000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由于《红楼梦》《金瓶梅》的精神内核的相通相契，我们可以借助《金瓶梅》领会《红楼梦》的“完整精神”，避免踏入被高鹗续本误导的歧途。</a:t>
            </a:r>
            <a:endParaRPr kumimoji="1" sz="2000" dirty="0">
              <a:solidFill>
                <a:srgbClr val="C0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sz="2000" dirty="0">
                <a:latin typeface="隶书" panose="02010509060101010101" pitchFamily="49" charset="-122"/>
                <a:ea typeface="隶书" panose="02010509060101010101" pitchFamily="49" charset="-122"/>
              </a:rPr>
              <a:t>更确切地说，我们可以通过绣像版《金瓶梅》最后的二十二回，也就是第七十九回至第一百回，认识作为《红楼梦》写作基础的《金瓶梅》所达到的文学境界。进一步地，通过《红楼梦》前八十回本身，把这一文学境界提升到与《红楼梦》原本境界一致的高度加以把握。这样一条道路，看似曲折迂回，其实切实可行。且待后表，便知分晓。</a:t>
            </a: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解读课文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3" name="图片 12" descr="未标题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0" y="1588135"/>
            <a:ext cx="3018155" cy="5260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820" y="1177290"/>
            <a:ext cx="2326005" cy="23260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17515" y="1913890"/>
            <a:ext cx="7658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841B1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叁</a:t>
            </a:r>
            <a:endParaRPr lang="zh-CN" altLang="en-US" sz="5400" b="1" dirty="0">
              <a:solidFill>
                <a:srgbClr val="841B1F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4800"/>
            <a:ext cx="2929690" cy="234563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373755" y="3622675"/>
            <a:ext cx="5198110" cy="9772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400">
                <a:solidFill>
                  <a:schemeClr val="tx1"/>
                </a:solidFill>
                <a:latin typeface="方正魏碑简体" panose="02010601030101010101" charset="-122"/>
                <a:ea typeface="方正魏碑简体" panose="02010601030101010101" charset="-122"/>
              </a:rPr>
              <a:t>《红楼梦》的通透境界</a:t>
            </a:r>
            <a:endParaRPr lang="zh-CN" altLang="en-US" sz="2400">
              <a:solidFill>
                <a:schemeClr val="tx1"/>
              </a:solidFill>
              <a:latin typeface="方正魏碑简体" panose="02010601030101010101" charset="-122"/>
              <a:ea typeface="方正魏碑简体" panose="0201060103010101010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400">
                <a:solidFill>
                  <a:schemeClr val="tx1"/>
                </a:solidFill>
                <a:latin typeface="方正魏碑简体" panose="02010601030101010101" charset="-122"/>
                <a:ea typeface="方正魏碑简体" panose="02010601030101010101" charset="-122"/>
              </a:rPr>
              <a:t>【文学体妙】</a:t>
            </a:r>
            <a:endParaRPr lang="zh-CN" altLang="en-US" sz="2400">
              <a:solidFill>
                <a:schemeClr val="tx1"/>
              </a:solidFill>
              <a:latin typeface="方正魏碑简体" panose="02010601030101010101" charset="-122"/>
              <a:ea typeface="方正魏碑简体" panose="0201060103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3373755" y="4640580"/>
            <a:ext cx="525081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3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820" y="1177290"/>
            <a:ext cx="2326005" cy="23260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17515" y="1913890"/>
            <a:ext cx="7658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841B1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</a:t>
            </a:r>
            <a:endParaRPr lang="zh-CN" altLang="en-US" sz="5400" b="1" dirty="0">
              <a:solidFill>
                <a:srgbClr val="841B1F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4800"/>
            <a:ext cx="2929690" cy="234563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373755" y="3889375"/>
            <a:ext cx="519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>
                <a:solidFill>
                  <a:schemeClr val="tx1"/>
                </a:solidFill>
                <a:latin typeface="方正魏碑简体" panose="02010601030101010101" charset="-122"/>
                <a:ea typeface="方正魏碑简体" panose="02010601030101010101" charset="-122"/>
              </a:rPr>
              <a:t>文学境界与生命境界的“隔”与“通”</a:t>
            </a:r>
            <a:endParaRPr lang="zh-CN" altLang="en-US" sz="2400">
              <a:solidFill>
                <a:schemeClr val="tx1"/>
              </a:solidFill>
              <a:latin typeface="方正魏碑简体" panose="02010601030101010101" charset="-122"/>
              <a:ea typeface="方正魏碑简体" panose="0201060103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3373755" y="4640580"/>
            <a:ext cx="525081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3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内容占位符 2"/>
          <p:cNvPicPr>
            <a:picLocks noChangeAspect="1"/>
          </p:cNvPicPr>
          <p:nvPr/>
        </p:nvPicPr>
        <p:blipFill>
          <a:blip r:embed="rId2"/>
          <a:srcRect b="1453"/>
          <a:stretch>
            <a:fillRect/>
          </a:stretch>
        </p:blipFill>
        <p:spPr>
          <a:xfrm>
            <a:off x="3034030" y="1270"/>
            <a:ext cx="6857365" cy="6848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4" name="内容占位符 3"/>
          <p:cNvPicPr>
            <a:picLocks noChangeAspect="1"/>
          </p:cNvPicPr>
          <p:nvPr/>
        </p:nvPicPr>
        <p:blipFill>
          <a:blip r:embed="rId2"/>
          <a:srcRect t="1374" b="3909"/>
          <a:stretch>
            <a:fillRect/>
          </a:stretch>
        </p:blipFill>
        <p:spPr>
          <a:xfrm>
            <a:off x="0" y="946150"/>
            <a:ext cx="12204065" cy="5123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498975" y="2279015"/>
            <a:ext cx="6527800" cy="2922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kumimoji="1" lang="en-US" altLang="zh-CN" sz="2400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</a:t>
            </a:r>
            <a:r>
              <a:rPr kumimoji="1" lang="en-US" altLang="zh-CN" sz="2000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r>
              <a:rPr kumimoji="1" lang="zh-CN" altLang="en-US" sz="2000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曹雪芹</a:t>
            </a:r>
            <a:r>
              <a:rPr kumimoji="1" lang="zh-CN" altLang="en-US" sz="2000" dirty="0">
                <a:latin typeface="隶书" panose="02010509060101010101" pitchFamily="49" charset="-122"/>
                <a:ea typeface="隶书" panose="02010509060101010101" pitchFamily="49" charset="-122"/>
              </a:rPr>
              <a:t>，名霑，字梦阮，号雪芹。</a:t>
            </a:r>
            <a:endParaRPr kumimoji="1" lang="en-US" altLang="zh-CN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50000"/>
              </a:lnSpc>
              <a:spcBef>
                <a:spcPct val="50000"/>
              </a:spcBef>
            </a:pPr>
            <a:r>
              <a:rPr kumimoji="1" lang="zh-CN" altLang="en-US" sz="2000" dirty="0">
                <a:latin typeface="隶书" panose="02010509060101010101" pitchFamily="49" charset="-122"/>
                <a:ea typeface="隶书" panose="02010509060101010101" pitchFamily="49" charset="-122"/>
              </a:rPr>
              <a:t>    曹雪芹的一生经历了曹家由兴到衰的过程，早年过着豪华的公子生活，晚年却穷愁潦倒，卖画度日，生活于贫困之中。这种天壤之别的生活变化，促使曹雪芹深刻地思考自己的经历，对社会上种种黑暗产生了不满，这就为创作</a:t>
            </a:r>
            <a:r>
              <a:rPr kumimoji="1" lang="en-US" altLang="zh-CN" sz="2000" dirty="0">
                <a:latin typeface="隶书" panose="02010509060101010101" pitchFamily="49" charset="-122"/>
                <a:ea typeface="隶书" panose="02010509060101010101" pitchFamily="49" charset="-122"/>
              </a:rPr>
              <a:t>《</a:t>
            </a:r>
            <a:r>
              <a:rPr kumimoji="1" lang="zh-CN" altLang="en-US" sz="2000" dirty="0">
                <a:latin typeface="隶书" panose="02010509060101010101" pitchFamily="49" charset="-122"/>
                <a:ea typeface="隶书" panose="02010509060101010101" pitchFamily="49" charset="-122"/>
              </a:rPr>
              <a:t>红楼梦</a:t>
            </a:r>
            <a:r>
              <a:rPr kumimoji="1" lang="en-US" altLang="zh-CN" sz="2000" dirty="0">
                <a:latin typeface="隶书" panose="02010509060101010101" pitchFamily="49" charset="-122"/>
                <a:ea typeface="隶书" panose="02010509060101010101" pitchFamily="49" charset="-122"/>
              </a:rPr>
              <a:t>》</a:t>
            </a:r>
            <a:r>
              <a:rPr kumimoji="1" lang="zh-CN" altLang="en-US" sz="2000" dirty="0">
                <a:latin typeface="隶书" panose="02010509060101010101" pitchFamily="49" charset="-122"/>
                <a:ea typeface="隶书" panose="02010509060101010101" pitchFamily="49" charset="-122"/>
              </a:rPr>
              <a:t>打下了良好的基础。</a:t>
            </a:r>
            <a:endParaRPr kumimoji="1" lang="zh-CN" altLang="en-US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作者简介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88" y="2090530"/>
            <a:ext cx="2768600" cy="304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658360" y="2280920"/>
            <a:ext cx="6529070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话说众人看演《荆钗记》，宝玉和姊妹们一处坐着，林黛玉因看到《男祭》这出上，便和薛宝钗说道：“这王十朋也不通的很，不管在那里祭一祭罢了，必定跑到江边子上来作什么。俗语说，睹物思人，天下的水总归一源，不拘那里的水舀一碗看着哭去，也就尽情了。”宝钗不答，宝玉回头要热酒敬凤姐儿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908646" y="2388706"/>
            <a:ext cx="185530" cy="2744422"/>
          </a:xfrm>
          <a:prstGeom prst="rect">
            <a:avLst/>
          </a:prstGeom>
          <a:solidFill>
            <a:srgbClr val="841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2936875" y="547370"/>
            <a:ext cx="7419340" cy="8655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en-US" altLang="zh-CN">
                <a:solidFill>
                  <a:srgbClr val="841B1F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所有的文学评论，都无法代替文学作品本身。现在我们就来直接读一点《红楼梦》的原文，体会字里行间的妙处—— </a:t>
            </a:r>
            <a:r>
              <a:rPr lang="en-US" altLang="zh-CN"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endParaRPr lang="en-US" altLang="zh-CN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 descr="未标题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1588135"/>
            <a:ext cx="3018155" cy="5260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bldLvl="0" animBg="1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770" y="1568338"/>
            <a:ext cx="3979544" cy="397954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427216" y="2630079"/>
            <a:ext cx="6520071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sz="2000" dirty="0">
                <a:latin typeface="隶书" panose="02010509060101010101" pitchFamily="49" charset="-122"/>
                <a:ea typeface="隶书" panose="02010509060101010101" pitchFamily="49" charset="-122"/>
              </a:rPr>
              <a:t>这是第四十四回的开头一段。前一回写在贾府上下张灯结彩地为王熙凤庆贺生日之际，贾宝玉一早就素衣出门到水仙庵拜祭死去的贾府丫鬟金钏，贾宝玉做这件事是秘而不宣，还托辞说一早出门是去北静王府。</a:t>
            </a: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2" name="图片 11" descr="u=3714184313,2058116588&amp;fm=27&amp;gp=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5970" y="2533650"/>
            <a:ext cx="1543685" cy="3088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770" y="1568338"/>
            <a:ext cx="3979544" cy="397954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427216" y="2187484"/>
            <a:ext cx="6520071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sz="2000" dirty="0">
                <a:latin typeface="隶书" panose="02010509060101010101" pitchFamily="49" charset="-122"/>
                <a:ea typeface="隶书" panose="02010509060101010101" pitchFamily="49" charset="-122"/>
              </a:rPr>
              <a:t>黛玉借戏说话，口中说的是王十朋，实际上说得是贾宝玉；看起来是对宝钗说，其实是对宝玉说。宝钗识得这番心意，故“不答”。宝玉也“不答”——“宝玉回头要热酒敬凤姐儿”，也意味着对黛玉的“沉默”回应。——这“不答”，意味着不是简单的接受或不接受，更加微妙细腻得多。</a:t>
            </a: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2" name="图片 11" descr="u=3714184313,2058116588&amp;fm=27&amp;gp=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5970" y="2533650"/>
            <a:ext cx="1543685" cy="3088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770" y="1568338"/>
            <a:ext cx="3979544" cy="397954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427216" y="2582454"/>
            <a:ext cx="6520071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sz="2000" dirty="0">
                <a:latin typeface="隶书" panose="02010509060101010101" pitchFamily="49" charset="-122"/>
                <a:ea typeface="隶书" panose="02010509060101010101" pitchFamily="49" charset="-122"/>
              </a:rPr>
              <a:t>黛玉的话见地极高，“天下的水总归一源”，何必分什么大观园的水与水仙庵的水？可是，“不拘那里……哭去”谁能做得到呢？黛玉可谓是至情至性之人，但看这番闪烁其词，已经是“拘”而不是“不拘”了。</a:t>
            </a: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2" name="图片 11" descr="u=3714184313,2058116588&amp;fm=27&amp;gp=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5970" y="2533650"/>
            <a:ext cx="1543685" cy="3088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12520" y="614045"/>
            <a:ext cx="9967595" cy="4799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</a:rPr>
              <a:t>●</a:t>
            </a:r>
            <a:r>
              <a:rPr kumimoji="1" lang="zh-CN" sz="2000" dirty="0"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我们是不是能体会到在，小说中“众人看演《荆钗记》”时，还有一双眼睛看着这些看戏的众人？看他们被“拘”。更加绝妙的是，《红楼梦》自言，这一双眼睛的主人公也在《红楼梦》中，意识到自己被“拘”，“风尘碌碌，一事无成。”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</a:t>
            </a:r>
            <a:r>
              <a:rPr kumimoji="1" lang="zh-CN" sz="20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《红楼梦》开篇第一回，就点明《红楼梦》一书，系女娲补天石记下的“枉入红尘”“亲自经历的一叚陈迹故事”，由空空道人抄录，后由“曹雪芹于悼红轩中，披阅十载，增删五次，纂成目录，分出章回，”“并题一绝云：满纸荒唐言，一把辛酸泪。都云作者痴，谁解其中味？”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这是多么了不起！作者曹雪芹开篇就把自己写进“红楼梦”，自嘲是个“痴人”，同样是“大观园”中人。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3000">
        <p15:prstTrans prst="prestige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539406" y="2270806"/>
            <a:ext cx="5830959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鲁迅先生评《红楼梦》“悲凉之雾，遍被华林，然呼吸而领会之者，独宝玉而已。”——按照《红楼梦》开篇的启示，这不是最可悲凉之事，最可悲凉之事，是我们都在这悲凉的“大观园”里，鲁迅也在其中，我、你、你们作为读者，都在这悲凉的“大观园”里。可是，“谁解其中味？”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》</a:t>
            </a:r>
            <a:endParaRPr kumimoji="1" lang="en-US" altLang="zh-CN" sz="2800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866861" y="2388706"/>
            <a:ext cx="185530" cy="2744422"/>
          </a:xfrm>
          <a:prstGeom prst="rect">
            <a:avLst/>
          </a:prstGeom>
          <a:solidFill>
            <a:srgbClr val="841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rcRect l="19240"/>
          <a:stretch>
            <a:fillRect/>
          </a:stretch>
        </p:blipFill>
        <p:spPr>
          <a:xfrm>
            <a:off x="1361440" y="1912620"/>
            <a:ext cx="2961640" cy="3578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539406" y="2489881"/>
            <a:ext cx="5830959" cy="2399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续写后四十回的高鹗自然也在“大观园”里，但在写“食尽鸟飞独存白地”之外，又一厢情愿地写了“兰桂齐芳，家道复初”的庸俗团圆结尾。用“好了歌”的话说，了便是好，后四十回的“不了”自然“不好”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》</a:t>
            </a:r>
            <a:endParaRPr kumimoji="1" lang="en-US" altLang="zh-CN" sz="2800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085936" y="2388706"/>
            <a:ext cx="185530" cy="2744422"/>
          </a:xfrm>
          <a:prstGeom prst="rect">
            <a:avLst/>
          </a:prstGeom>
          <a:solidFill>
            <a:srgbClr val="841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l="8312" r="10159"/>
          <a:stretch>
            <a:fillRect/>
          </a:stretch>
        </p:blipFill>
        <p:spPr>
          <a:xfrm>
            <a:off x="509905" y="2261870"/>
            <a:ext cx="4204335" cy="29451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128591" y="544728"/>
            <a:ext cx="233238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好 了 歌</a:t>
            </a:r>
            <a:endParaRPr lang="zh-CN" altLang="en-US" sz="2800" dirty="0">
              <a:solidFill>
                <a:srgbClr val="C000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4" name="图片 3" descr="01200000027752136323632319667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900" y="1736090"/>
            <a:ext cx="5604510" cy="3846830"/>
          </a:xfrm>
          <a:prstGeom prst="rect">
            <a:avLst/>
          </a:prstGeom>
          <a:ln w="15875">
            <a:solidFill>
              <a:srgbClr val="B19040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820" y="1177290"/>
            <a:ext cx="2326005" cy="23260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17515" y="1913890"/>
            <a:ext cx="7658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841B1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肆</a:t>
            </a:r>
            <a:endParaRPr lang="zh-CN" altLang="en-US" sz="5400" b="1" dirty="0">
              <a:solidFill>
                <a:srgbClr val="841B1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4800"/>
            <a:ext cx="2929690" cy="234563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373755" y="3622675"/>
            <a:ext cx="5198110" cy="9772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400">
                <a:solidFill>
                  <a:schemeClr val="tx1"/>
                </a:solidFill>
                <a:latin typeface="方正魏碑简体" panose="02010601030101010101" charset="-122"/>
                <a:ea typeface="方正魏碑简体" panose="02010601030101010101" charset="-122"/>
              </a:rPr>
              <a:t>《金瓶梅》结局弥合《红楼梦》空白</a:t>
            </a:r>
            <a:endParaRPr lang="zh-CN" altLang="en-US" sz="2400">
              <a:solidFill>
                <a:schemeClr val="tx1"/>
              </a:solidFill>
              <a:latin typeface="方正魏碑简体" panose="02010601030101010101" charset="-122"/>
              <a:ea typeface="方正魏碑简体" panose="0201060103010101010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400">
                <a:solidFill>
                  <a:schemeClr val="tx1"/>
                </a:solidFill>
                <a:latin typeface="方正魏碑简体" panose="02010601030101010101" charset="-122"/>
                <a:ea typeface="方正魏碑简体" panose="02010601030101010101" charset="-122"/>
              </a:rPr>
              <a:t>【“了”的境界】</a:t>
            </a:r>
            <a:endParaRPr lang="zh-CN" altLang="en-US" sz="2400">
              <a:solidFill>
                <a:schemeClr val="tx1"/>
              </a:solidFill>
              <a:latin typeface="方正魏碑简体" panose="02010601030101010101" charset="-122"/>
              <a:ea typeface="方正魏碑简体" panose="0201060103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3373755" y="4640580"/>
            <a:ext cx="525081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3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120" y="1108075"/>
            <a:ext cx="2971165" cy="46634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rcRect b="4251"/>
          <a:stretch>
            <a:fillRect/>
          </a:stretch>
        </p:blipFill>
        <p:spPr>
          <a:xfrm>
            <a:off x="6715125" y="1223010"/>
            <a:ext cx="3128010" cy="45377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9485" y="590550"/>
            <a:ext cx="7447915" cy="54190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l="13652" t="10268" r="17493" b="19431"/>
          <a:stretch>
            <a:fillRect/>
          </a:stretch>
        </p:blipFill>
        <p:spPr>
          <a:xfrm>
            <a:off x="3517900" y="-13335"/>
            <a:ext cx="4808855" cy="6895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79195" y="394970"/>
            <a:ext cx="9967595" cy="5846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</a:rPr>
              <a:t>●</a:t>
            </a:r>
            <a:r>
              <a:rPr kumimoji="1" lang="zh-CN" sz="2000" dirty="0"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比起高鹗续写的《红楼梦》后四十回的“不了”，共一百回的《金瓶梅》的后二十二回则是“了”的。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</a:t>
            </a:r>
            <a:r>
              <a:rPr kumimoji="1" lang="zh-CN" sz="20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绣像版《金瓶梅》开篇第一回同样用佛道立意，先用纯阳子道人的诗警示“世上人，营营逐逐，急急巴巴，跳不出七情六欲关头，打不破酒色财气圈子。到头来同归于尽……”后面又道:佛教“《金刚经》上两句说得好，它说道：如梦幻泡影，如电复如露。……倒不如削去六根清净，……参透了空色世界，打磨穿生灭机关，直超无上乘……”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《金瓶梅》第七十九回写西门庆贪欲丧命，格外强调第一回的警示，“嗜欲深者生机浅，西门庆只知贪淫乐色，更不知油枯灯灭，髓竭人亡。正是起头所说：二八佳人体似酥，腰间仗剑斩愚夫。虽然不见人头落，暗里教君骨髓枯。”自此后，家破人亡，一一了去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3000">
        <p15:prstTrans prst="prestige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79195" y="394970"/>
            <a:ext cx="9967595" cy="3753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</a:rPr>
              <a:t>●</a:t>
            </a:r>
            <a:r>
              <a:rPr kumimoji="1" lang="zh-CN" sz="2000" dirty="0"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现代著名文学家孙犁说，《金瓶梅》写西门庆死后，“用二十回的篇幅，写了这一户人家衰败以后的景象。这一景象，比起《红楼梦》的后四十回，触目惊心得多，是这部小说的最精采、最有功力的部分。”他还说，《金瓶梅》是“一部末世的书，一部绝望的书，一部哀叹的书”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</a:t>
            </a:r>
            <a:r>
              <a:rPr kumimoji="1" lang="zh-CN" sz="20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“一部末世的书，一部绝望的书，一部哀叹的书”，可以说，也是《红楼梦》的文学品质。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132" y="3929473"/>
            <a:ext cx="5446643" cy="26618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3000">
        <p15:prstTrans prst="prestige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087120" y="1560830"/>
            <a:ext cx="10129520" cy="4199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我们读上一点《金瓶梅》：第九十二回，西门庆的女儿西门大姐在西门庆女婿陈经济家中自缢，吴月娘状告陈经济。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“原来新任知县姓霍，名大立，湖广黄冈县人氏，举人出身，为人鲠直。……知县大怒，褪衣又打了经济、金宝十板，问陈经济夫殴妻至死者绞罪；冯金宝递决一百，发回本司院当差。这陈敬济慌了，监中写出贴子，对陈定说，把布铺中本钱，连大姐头面，共凑了一百两银子，暗暗送与知县。知县一夜把招卷改了，止问了个逼令身死，系杂犯，准徒五年，运灰赎罪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endParaRPr lang="zh-CN" altLang="en-US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金瓶梅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357" y="4196173"/>
            <a:ext cx="5446643" cy="26618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106170" y="1760855"/>
            <a:ext cx="10100945" cy="2030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……这敬济得了个饶，交纳了赎罪银子，归到家中，抬尸入棺，停放一七，念经送葬，埋城外。前后坐了半个月监，使了许多银两，唱的冯金宝也去了，家中所有都干净了，房儿也典了，刚刮剌出个命儿来，再也不敢声言丈母了。”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rgbClr val="C00000"/>
                </a:solidFill>
                <a:ea typeface="隶书" panose="02010509060101010101" pitchFamily="49" charset="-122"/>
              </a:rPr>
              <a:t>——读到此处，不觉可悲可叹吗？</a:t>
            </a:r>
            <a:endParaRPr lang="zh-CN" altLang="en-US" sz="2400" dirty="0">
              <a:solidFill>
                <a:srgbClr val="C00000"/>
              </a:solidFill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金瓶梅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357" y="4196173"/>
            <a:ext cx="5446643" cy="26618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79195" y="394970"/>
            <a:ext cx="9967595" cy="3753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</a:rPr>
              <a:t>●</a:t>
            </a:r>
            <a:r>
              <a:rPr kumimoji="1" lang="zh-CN" sz="2000" dirty="0"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我们试着看几个例子。西门庆死后，潘金莲售色赴东床，李娇儿盗财归丽院，韩道国拐财远遁，汤来保欺主背恩，来旺偷拐孙雪娥，洒家店雪娥为娼，张胜凶徒人食人。死的死，离的离，败的败，唯一善终的主角吴月娘是凭“平日好善看经之报”，可也不得不眼睁睁看着自己的独生子孝哥儿遁入空门，不了了之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</a:t>
            </a:r>
            <a:r>
              <a:rPr kumimoji="1" lang="zh-CN" sz="20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东吴弄珠客所作的《金瓶梅》序言说得好：</a:t>
            </a:r>
            <a:r>
              <a:rPr kumimoji="1" sz="2000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“读《金瓶梅》而生怜悯心者，菩萨也；生畏惧心者，君子也；生欢喜心者，小人也；生效法心者，乃禽兽耳。”</a:t>
            </a:r>
            <a:endParaRPr kumimoji="1" sz="2000" dirty="0">
              <a:solidFill>
                <a:srgbClr val="C0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诸位，请问你们读《金瓶梅》生什么心呢？读《红楼梦》生什么心呢？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3000">
        <p15:prstTrans prst="prestige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820" y="1177290"/>
            <a:ext cx="2326005" cy="23260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17515" y="1913890"/>
            <a:ext cx="7658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841B1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伍</a:t>
            </a:r>
            <a:endParaRPr lang="zh-CN" altLang="en-US" sz="5400" b="1" dirty="0">
              <a:solidFill>
                <a:srgbClr val="841B1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4800"/>
            <a:ext cx="2929690" cy="234563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373755" y="3870325"/>
            <a:ext cx="5198110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400">
                <a:solidFill>
                  <a:schemeClr val="tx1"/>
                </a:solidFill>
                <a:latin typeface="方正魏碑简体" panose="02010601030101010101" charset="-122"/>
                <a:ea typeface="方正魏碑简体" panose="02010601030101010101" charset="-122"/>
              </a:rPr>
              <a:t>《红楼梦》《金瓶梅》的“不二”</a:t>
            </a:r>
            <a:endParaRPr lang="zh-CN" altLang="en-US" sz="2400">
              <a:solidFill>
                <a:schemeClr val="tx1"/>
              </a:solidFill>
              <a:latin typeface="方正魏碑简体" panose="02010601030101010101" charset="-122"/>
              <a:ea typeface="方正魏碑简体" panose="0201060103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3373755" y="4640580"/>
            <a:ext cx="525081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3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128591" y="544728"/>
            <a:ext cx="233238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好 了 歌</a:t>
            </a:r>
            <a:endParaRPr lang="zh-CN" altLang="en-US" sz="2800" dirty="0">
              <a:solidFill>
                <a:srgbClr val="C000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22290" y="2121535"/>
            <a:ext cx="5231130" cy="29324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10000"/>
              </a:lnSpc>
            </a:pPr>
            <a:r>
              <a:rPr lang="en-US" altLang="zh-CN" sz="2400"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400">
                <a:latin typeface="隶书" panose="02010509060101010101" pitchFamily="49" charset="-122"/>
                <a:ea typeface="隶书" panose="02010509060101010101" pitchFamily="49" charset="-122"/>
              </a:rPr>
              <a:t>一曲好了歌，悲天悯人意。百余年前，大学者王国维先生认识到，《红楼梦》是中国文学中真正“具厌世解脱之精神”的独一无二之作，是发人警醒的“悲剧中之悲剧也”。他认为，《红楼梦》是文学之书，也是哲学之书和宇宙之书。</a:t>
            </a:r>
            <a:endParaRPr lang="zh-CN" altLang="en-US" sz="240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95" y="1520713"/>
            <a:ext cx="3979544" cy="397954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636" y="2421200"/>
            <a:ext cx="2178569" cy="21785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r="29720"/>
          <a:stretch>
            <a:fillRect/>
          </a:stretch>
        </p:blipFill>
        <p:spPr>
          <a:xfrm>
            <a:off x="4575810" y="502285"/>
            <a:ext cx="3212465" cy="54851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t="4082" b="3402"/>
          <a:stretch>
            <a:fillRect/>
          </a:stretch>
        </p:blipFill>
        <p:spPr>
          <a:xfrm>
            <a:off x="3970655" y="431165"/>
            <a:ext cx="4575175" cy="59956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539406" y="2737531"/>
            <a:ext cx="5830959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《红楼梦》有两位女主角：林黛玉和薛宝钗。自《红楼梦》问世以来，“拥林”与“拥薛”的“钗黛之争”就一直未停止。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钗黛之争</a:t>
            </a:r>
            <a:endParaRPr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866861" y="2388706"/>
            <a:ext cx="185530" cy="2744422"/>
          </a:xfrm>
          <a:prstGeom prst="rect">
            <a:avLst/>
          </a:prstGeom>
          <a:solidFill>
            <a:srgbClr val="841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3" name="图片 12" descr="未标题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0" y="1588135"/>
            <a:ext cx="3018155" cy="5260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 bldLvl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539406" y="2499406"/>
            <a:ext cx="5830959" cy="2399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清代文人邹弢在《三借庐笔谈》记下一桩趣事：老友许伯谦……论《红楼梦》，尊薛而抑林，谓黛玉尖酸，宝钗端重，直被作者瞒过。……余与伯谦论此书，一言不合，遂相龃龉，几挥老拳，毓仙排解之，于是两人誓不共谈《红楼》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钗黛之争</a:t>
            </a:r>
            <a:endParaRPr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866861" y="2388706"/>
            <a:ext cx="185530" cy="2744422"/>
          </a:xfrm>
          <a:prstGeom prst="rect">
            <a:avLst/>
          </a:prstGeom>
          <a:solidFill>
            <a:srgbClr val="841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 descr="未标题-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625" y="2388870"/>
            <a:ext cx="3293745" cy="27578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 bldLvl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539406" y="2985181"/>
            <a:ext cx="5830959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为了黛玉宝钗孰优孰劣，老朋友间几乎拳脚相加，的确是读《红楼梦》读得痴了。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钗黛之争</a:t>
            </a:r>
            <a:endParaRPr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866861" y="2388706"/>
            <a:ext cx="185530" cy="2744422"/>
          </a:xfrm>
          <a:prstGeom prst="rect">
            <a:avLst/>
          </a:prstGeom>
          <a:solidFill>
            <a:srgbClr val="841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 descr="未标题-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625" y="2388870"/>
            <a:ext cx="3293745" cy="27578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 bldLvl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79195" y="394970"/>
            <a:ext cx="9967595" cy="4799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</a:rPr>
              <a:t>●</a:t>
            </a:r>
            <a:r>
              <a:rPr kumimoji="1" lang="zh-CN" sz="2000" dirty="0"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现代著名学者俞平伯先生，在上世纪20年代提出“钗黛合一”说。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俞平伯先生说，《红楼梦》中书中钗黛每每并提，“若两峰对峙双水分流，各极其妙莫能相下。”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“薛林雅调称为双绝，虽作者才高，殊难分高下。”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“第五回太虚幻境的册子，名为十二钗正册，却只有十一幅图，十一首诗，黛钗合为一图，合咏为一诗。”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r>
              <a:rPr kumimoji="1" lang="zh-CN" sz="1200" dirty="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 </a:t>
            </a: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这样一种“二美合一”的观点，到今天逐渐被红学家尊重和肯定。如果说“合一”仍显得理解单薄的话，我们可以用更微妙丰富的“不二”代替“合一”。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l">
              <a:lnSpc>
                <a:spcPct val="170000"/>
              </a:lnSpc>
            </a:pP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3000">
        <p15:prstTrans prst="prestige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015616" y="1330389"/>
            <a:ext cx="6255027" cy="500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我们可以用这样的话更细微地理解</a:t>
            </a:r>
            <a:r>
              <a:rPr lang="zh-CN" altLang="en-US" sz="2800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：</a:t>
            </a:r>
            <a:endParaRPr lang="zh-CN" altLang="en-US" sz="2800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endParaRPr lang="en-US" altLang="zh-CN" sz="2800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>
              <a:lnSpc>
                <a:spcPct val="170000"/>
              </a:lnSpc>
              <a:buClr>
                <a:srgbClr val="C00000"/>
              </a:buClr>
              <a:buFont typeface="Wingdings" panose="05000000000000000000" pitchFamily="2" charset="2"/>
              <a:buChar char="l"/>
            </a:pPr>
            <a:r>
              <a:rPr sz="2000" dirty="0">
                <a:latin typeface="隶书" panose="02010509060101010101" pitchFamily="49" charset="-122"/>
                <a:ea typeface="隶书" panose="02010509060101010101" pitchFamily="49" charset="-122"/>
              </a:rPr>
              <a:t>钗即是黛，黛即是钗。钗不异黛，黛不异钗。</a:t>
            </a: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marL="342900" indent="-342900">
              <a:lnSpc>
                <a:spcPct val="170000"/>
              </a:lnSpc>
              <a:buClr>
                <a:srgbClr val="C00000"/>
              </a:buClr>
              <a:buFont typeface="Wingdings" panose="05000000000000000000" pitchFamily="2" charset="2"/>
              <a:buChar char="l"/>
            </a:pPr>
            <a:r>
              <a:rPr sz="2000" dirty="0">
                <a:latin typeface="隶书" panose="02010509060101010101" pitchFamily="49" charset="-122"/>
                <a:ea typeface="隶书" panose="02010509060101010101" pitchFamily="49" charset="-122"/>
              </a:rPr>
              <a:t>钗（黛）即是空，空即是钗（黛）。钗（黛）不异空，空不异钗黛。钗黛不二。</a:t>
            </a: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marL="342900" indent="-342900">
              <a:lnSpc>
                <a:spcPct val="170000"/>
              </a:lnSpc>
              <a:buClr>
                <a:srgbClr val="C00000"/>
              </a:buClr>
              <a:buFont typeface="Wingdings" panose="05000000000000000000" pitchFamily="2" charset="2"/>
              <a:buChar char="l"/>
            </a:pP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marL="342900" indent="-342900">
              <a:lnSpc>
                <a:spcPct val="170000"/>
              </a:lnSpc>
              <a:buClr>
                <a:srgbClr val="C00000"/>
              </a:buClr>
              <a:buFont typeface="Wingdings" panose="05000000000000000000" pitchFamily="2" charset="2"/>
              <a:buChar char="l"/>
            </a:pP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这种关系，也可适用于《红楼梦》与《金瓶梅》，它们也是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“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不二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”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的。</a:t>
            </a:r>
            <a:endParaRPr lang="zh-CN" altLang="en-US" sz="2000"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  <a:p>
            <a:pPr indent="0">
              <a:lnSpc>
                <a:spcPct val="170000"/>
              </a:lnSpc>
              <a:buClr>
                <a:srgbClr val="C00000"/>
              </a:buClr>
              <a:buFont typeface="Wingdings" panose="05000000000000000000" pitchFamily="2" charset="2"/>
              <a:buNone/>
            </a:pP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indent="0">
              <a:lnSpc>
                <a:spcPct val="90000"/>
              </a:lnSpc>
              <a:buClr>
                <a:srgbClr val="C00000"/>
              </a:buClr>
              <a:buFont typeface="Wingdings" panose="05000000000000000000" pitchFamily="2" charset="2"/>
              <a:buNone/>
            </a:pP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15939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538605" y="327660"/>
            <a:ext cx="2611755" cy="286131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kumimoji="1" sz="2000" dirty="0">
                <a:latin typeface="隶书" panose="02010509060101010101" pitchFamily="49" charset="-122"/>
                <a:ea typeface="隶书" panose="02010509060101010101" pitchFamily="49" charset="-122"/>
              </a:rPr>
              <a:t>“钗黛不二”，既提醒我们黛玉宝钗各有不同的“二”，也使我们认识到这样分别的“二”，实质上平等无异的。</a:t>
            </a:r>
            <a:endParaRPr kumimoji="1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836930" y="1303655"/>
            <a:ext cx="8881745" cy="4651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sz="2400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换句话说，我们可以这样表述：</a:t>
            </a:r>
            <a:endParaRPr kumimoji="1" sz="2400" dirty="0">
              <a:solidFill>
                <a:srgbClr val="C0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sz="2000" dirty="0">
                <a:latin typeface="隶书" panose="02010509060101010101" pitchFamily="49" charset="-122"/>
                <a:ea typeface="隶书" panose="02010509060101010101" pitchFamily="49" charset="-122"/>
              </a:rPr>
              <a:t>《红楼梦》即是《金瓶梅》，《金瓶梅》即是《红楼梦》。《红楼梦》不异《金瓶梅》，《金瓶梅》不异《红楼梦》。</a:t>
            </a: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sz="2000" dirty="0">
                <a:latin typeface="隶书" panose="02010509060101010101" pitchFamily="49" charset="-122"/>
                <a:ea typeface="隶书" panose="02010509060101010101" pitchFamily="49" charset="-122"/>
              </a:rPr>
              <a:t>《红楼梦》（《金瓶梅》）即是空，空即是《红楼梦》（《金瓶梅》）。《红楼梦》（《金瓶梅》）不异空，空不异《红楼梦》《金瓶梅》。《红楼梦》《金瓶梅》不二。</a:t>
            </a: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lnSpc>
                <a:spcPct val="130000"/>
              </a:lnSpc>
            </a:pP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sz="2000" dirty="0">
                <a:latin typeface="隶书" panose="02010509060101010101" pitchFamily="49" charset="-122"/>
                <a:ea typeface="隶书" panose="02010509060101010101" pitchFamily="49" charset="-122"/>
              </a:rPr>
              <a:t>原来，《红楼梦》《金瓶梅》最本质上写的都是“空”。所以，《红楼梦》第一回就写空空道人读了《红楼梦》前身后，“因空见色，由色生情，传情入色，自色悟空。”《金瓶梅》第一回就劝世人“参透了空色世界”。</a:t>
            </a:r>
            <a:endParaRPr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解读课文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581534" y="2160998"/>
            <a:ext cx="6233735" cy="310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40000"/>
              </a:lnSpc>
            </a:pPr>
            <a:r>
              <a:rPr kumimoji="1" lang="en-US" sz="2000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</a:t>
            </a:r>
            <a:r>
              <a:rPr kumimoji="1" sz="2000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《红楼梦》《金瓶梅》这样的文学经典启示我们，我们每一个人都在“悲凉之雾遍被”的热热闹闹人世间，“呼吸领会”自己身处的滚滚红尘本质是空，看得透“四大幻身如泡影，难免无常”，达到对生命境界认识祛除痴迷遮蔽的通透把握，难了能了，能了难了，了了分明，明明了了，真正好了，乃是通透的文学境界的真好，生命境界的真好。</a:t>
            </a:r>
            <a:endParaRPr kumimoji="1" sz="2000" dirty="0">
              <a:solidFill>
                <a:srgbClr val="C0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思考启发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2301240"/>
            <a:ext cx="4572009" cy="4572009"/>
          </a:xfrm>
          <a:prstGeom prst="rect">
            <a:avLst/>
          </a:prstGeom>
        </p:spPr>
      </p:pic>
      <p:pic>
        <p:nvPicPr>
          <p:cNvPr id="7" name="图片 6" descr="未标题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10" y="2501900"/>
            <a:ext cx="2291080" cy="4371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3000">
        <p15:prstTrans prst="prestige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868805" y="1770380"/>
            <a:ext cx="8729345" cy="3830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r>
              <a:rPr lang="zh-CN" altLang="en-US" sz="12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  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一部文学作品，如何可以成为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“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哲学之书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”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和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“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宇宙之书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”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呢？</a:t>
            </a:r>
            <a:endParaRPr lang="zh-CN" altLang="en-US" sz="200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r>
              <a:rPr lang="zh-CN" altLang="en-US" sz="12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  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用王国维先生的话说，这是因为这部文学作品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“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由非常之知力而洞观宇宙    人生之本质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”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，得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“悟宇宙人生之真相”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。</a:t>
            </a:r>
            <a:endParaRPr lang="zh-CN" altLang="en-US" sz="200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r>
              <a:rPr lang="zh-CN" altLang="en-US" sz="12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  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进一步说，因为这样同时是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“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文学之书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”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、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“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哲学之书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”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、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“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宇宙之书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”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所达到的通彻境界，使得《红楼梦》这样的不朽之作的文学境界与生命境界是通透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“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不隔</a:t>
            </a:r>
            <a:r>
              <a:rPr lang="en-US" altLang="zh-CN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”</a:t>
            </a:r>
            <a:r>
              <a:rPr lang="zh-CN" altLang="en-US"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的。</a:t>
            </a:r>
            <a:endParaRPr kumimoji="1" lang="zh-CN" altLang="en-US" sz="20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endParaRPr kumimoji="1" lang="zh-CN" altLang="en-US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endParaRPr lang="zh-CN" altLang="en-US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357" y="4196173"/>
            <a:ext cx="5446643" cy="26618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" t="32524" r="6196" b="22777"/>
          <a:stretch>
            <a:fillRect/>
          </a:stretch>
        </p:blipFill>
        <p:spPr>
          <a:xfrm rot="10800000">
            <a:off x="4037388" y="202910"/>
            <a:ext cx="4117224" cy="11711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739390" y="1590675"/>
            <a:ext cx="7111365" cy="3676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7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r>
              <a:rPr lang="zh-CN" altLang="en-US" sz="12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  </a:t>
            </a:r>
            <a:r>
              <a:rPr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“不隔”之境界，正是文学的最高境界。</a:t>
            </a:r>
            <a:endParaRPr sz="2000"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  <a:p>
            <a:pPr>
              <a:lnSpc>
                <a:spcPct val="17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r>
              <a:rPr lang="zh-CN" altLang="en-US" sz="12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  </a:t>
            </a:r>
            <a:r>
              <a:rPr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刘再复先生说，“不隔”便是“透”——看透、穿透、悟透。</a:t>
            </a:r>
            <a:endParaRPr sz="2000"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  <a:p>
            <a:pPr>
              <a:lnSpc>
                <a:spcPct val="17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r>
              <a:rPr lang="zh-CN" altLang="en-US" sz="12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●  </a:t>
            </a:r>
            <a:r>
              <a:rPr sz="2000"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《好了歌》正是让我们看透、穿透、悟透，悟透功名利禄、情色爱欲等各种幻相，不被它们所“隔”，饱含一片悲天悯人的情怀。</a:t>
            </a:r>
            <a:endParaRPr sz="2000"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endParaRPr kumimoji="1" lang="zh-CN" altLang="en-US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Clr>
                <a:schemeClr val="bg1"/>
              </a:buClr>
              <a:buSzTx/>
              <a:buFont typeface="Wingdings" panose="05000000000000000000" pitchFamily="2" charset="2"/>
              <a:buNone/>
            </a:pPr>
            <a:endParaRPr lang="zh-CN" altLang="en-US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28591" y="544728"/>
            <a:ext cx="233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红楼梦</a:t>
            </a:r>
            <a:r>
              <a:rPr lang="en-US" altLang="zh-CN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en-US" altLang="zh-CN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357" y="4196173"/>
            <a:ext cx="5446643" cy="26618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820" y="1177290"/>
            <a:ext cx="2326005" cy="23260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17515" y="1913890"/>
            <a:ext cx="7658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841B1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贰</a:t>
            </a:r>
            <a:endParaRPr lang="zh-CN" altLang="en-US" sz="5400" b="1" dirty="0">
              <a:solidFill>
                <a:srgbClr val="841B1F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4800"/>
            <a:ext cx="2929690" cy="234563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373755" y="3622675"/>
            <a:ext cx="5198110" cy="902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2400">
                <a:solidFill>
                  <a:schemeClr val="tx1"/>
                </a:solidFill>
                <a:latin typeface="方正魏碑简体" panose="02010601030101010101" charset="-122"/>
                <a:ea typeface="方正魏碑简体" panose="02010601030101010101" charset="-122"/>
              </a:rPr>
              <a:t>《红楼梦》《金瓶梅》的合璧阅读</a:t>
            </a:r>
            <a:endParaRPr lang="zh-CN" altLang="en-US" sz="2400">
              <a:solidFill>
                <a:schemeClr val="tx1"/>
              </a:solidFill>
              <a:latin typeface="方正魏碑简体" panose="02010601030101010101" charset="-122"/>
              <a:ea typeface="方正魏碑简体" panose="02010601030101010101" charset="-122"/>
            </a:endParaRPr>
          </a:p>
          <a:p>
            <a:pPr algn="ctr">
              <a:lnSpc>
                <a:spcPct val="110000"/>
              </a:lnSpc>
            </a:pPr>
            <a:r>
              <a:rPr lang="zh-CN" altLang="en-US" sz="2400">
                <a:solidFill>
                  <a:schemeClr val="tx1"/>
                </a:solidFill>
                <a:latin typeface="方正魏碑简体" panose="02010601030101010101" charset="-122"/>
                <a:ea typeface="方正魏碑简体" panose="02010601030101010101" charset="-122"/>
              </a:rPr>
              <a:t>【互补与相通】</a:t>
            </a:r>
            <a:endParaRPr lang="zh-CN" altLang="en-US" sz="2400">
              <a:solidFill>
                <a:schemeClr val="tx1"/>
              </a:solidFill>
              <a:latin typeface="方正魏碑简体" panose="02010601030101010101" charset="-122"/>
              <a:ea typeface="方正魏碑简体" panose="02010601030101010101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3373755" y="4640580"/>
            <a:ext cx="525081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3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13" name="内容占位符 12" descr="119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8750"/>
            <a:ext cx="12201525" cy="7487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9026"/>
            <a:ext cx="2366925" cy="1895062"/>
          </a:xfrm>
          <a:prstGeom prst="rect">
            <a:avLst/>
          </a:prstGeom>
        </p:spPr>
      </p:pic>
      <p:pic>
        <p:nvPicPr>
          <p:cNvPr id="3" name="内容占位符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215" y="1008380"/>
            <a:ext cx="10021570" cy="4841240"/>
          </a:xfrm>
          <a:prstGeom prst="rect">
            <a:avLst/>
          </a:prstGeom>
          <a:ln w="25400">
            <a:solidFill>
              <a:srgbClr val="B19040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4606</Words>
  <Application>WPS 演示</Application>
  <PresentationFormat>宽屏</PresentationFormat>
  <Paragraphs>185</Paragraphs>
  <Slides>48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48</vt:i4>
      </vt:variant>
    </vt:vector>
  </HeadingPairs>
  <TitlesOfParts>
    <vt:vector size="61" baseType="lpstr">
      <vt:lpstr>Arial</vt:lpstr>
      <vt:lpstr>宋体</vt:lpstr>
      <vt:lpstr>Wingdings</vt:lpstr>
      <vt:lpstr>华文行楷</vt:lpstr>
      <vt:lpstr>华文楷体</vt:lpstr>
      <vt:lpstr>方正魏碑简体</vt:lpstr>
      <vt:lpstr>微软雅黑</vt:lpstr>
      <vt:lpstr>隶书</vt:lpstr>
      <vt:lpstr>Arial Unicode MS</vt:lpstr>
      <vt:lpstr>等线</vt:lpstr>
      <vt:lpstr>等线 Light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yueer</dc:creator>
  <cp:lastModifiedBy>Joey</cp:lastModifiedBy>
  <cp:revision>141</cp:revision>
  <dcterms:created xsi:type="dcterms:W3CDTF">2017-08-21T15:26:00Z</dcterms:created>
  <dcterms:modified xsi:type="dcterms:W3CDTF">2019-08-21T08:04:49Z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